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6" r:id="rId10"/>
    <p:sldId id="265" r:id="rId11"/>
    <p:sldId id="268" r:id="rId12"/>
    <p:sldId id="269" r:id="rId13"/>
    <p:sldId id="25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AB90F-2817-425C-420E-319AD8174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BD221E-A023-2A7C-CC60-5358247083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9C790-9B5F-005D-5453-B82DAA7EA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1CDEF-8E61-456A-B469-D623BE363997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39AB7-D099-3B04-3348-332E5C433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FDD1D-E01C-A8FB-B711-410D8C137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F1E46-75A7-45B4-AE47-6207398268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5633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EE9A8-498E-FCB1-37BF-9BA4EDFC8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AAFBCF-25F2-924B-89D3-B56F406819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B4D78-C3A7-12EE-7D14-0513D07CB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1CDEF-8E61-456A-B469-D623BE363997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0853A-1321-C068-80E0-9D5218443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1760F-35D4-D8D1-921A-FBCD0B3C6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F1E46-75A7-45B4-AE47-6207398268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7524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3F1557-A865-7A58-BC60-2F2162B4B7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A7F27-35E2-8324-1D8D-D08CF4D945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D7C3DC-4045-8E51-F143-85BE1554C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1CDEF-8E61-456A-B469-D623BE363997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AA603-B95A-C028-E75F-EE9CE8BF2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AEB8E2-5CAF-C9C6-0B48-2CEBB9D7F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F1E46-75A7-45B4-AE47-6207398268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2693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DFF45-26B3-4430-CC96-05D66EC08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74278-BF3B-3735-5472-815F723F0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25D23-9B45-F87B-E398-A1CA11F44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1CDEF-8E61-456A-B469-D623BE363997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472F8-0047-CEDA-FE3E-FC48F8C61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CBE8F-7A48-50F9-712C-96141D959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F1E46-75A7-45B4-AE47-6207398268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9208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65ACA-1A95-C3B0-28BE-96A2F1136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8206ED-D01E-3296-0EC6-D2D9640DA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A309A-ABCD-1035-7A1B-960692C32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1CDEF-8E61-456A-B469-D623BE363997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B04B6-109B-998F-D741-3C624F6E0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0F7DF-4AFB-08D6-BF98-A2385D47E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F1E46-75A7-45B4-AE47-6207398268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438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744D9-7565-0D8A-2683-8092DD622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25E53-FDAC-9FF6-F20D-4EA3C1A324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886A58-544F-9017-EE59-AEB503A09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A84D7E-9990-569A-1EB1-005B5FA63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1CDEF-8E61-456A-B469-D623BE363997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87A6D7-4F51-595F-06B9-AE4E9C331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DB4848-76B9-BFBE-38D6-569F7FCC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F1E46-75A7-45B4-AE47-6207398268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0779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34BED-DCCF-311B-06B6-C7E6C5D77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3535B-37F3-AB6A-851B-DACC200BC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4B3D5A-DEBB-030B-0C6D-CE573EB5C4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4EB8A5-DD03-6ECB-04A6-5BCB9C3D9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768085-B0AA-6BB2-8DF1-3A330901D5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138B85-DFC8-4894-B74D-62B863AA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1CDEF-8E61-456A-B469-D623BE363997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8D11EB-717A-D0B6-A5D0-F9C34A945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C79565-CFA2-98C9-B0E3-5664EFE1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F1E46-75A7-45B4-AE47-6207398268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906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8D61B-3D31-73E4-B965-50B77C0CA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6B5681-D1F1-80DF-ABA3-BC28545FD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1CDEF-8E61-456A-B469-D623BE363997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ED3A1E-EC63-7272-9977-A4BF31C62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18C793-F6EC-CB08-621D-F1CE91775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F1E46-75A7-45B4-AE47-6207398268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2762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460C9-0FF6-E051-8FF7-45C69A3E4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1CDEF-8E61-456A-B469-D623BE363997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EFDE8E-5B2F-8CF9-F9F9-76AE7265A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D2BCE-3339-B9B4-2FE0-0B6E79FAD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F1E46-75A7-45B4-AE47-6207398268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5945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B9345-434B-2E75-5265-6247F2E2E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F2C74-87B5-7E2F-9DC0-25D614A72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EAB0AF-07F9-0581-4761-502D44DE2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AECE7A-C6A1-8C39-A199-E89AF8D6C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1CDEF-8E61-456A-B469-D623BE363997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D385A2-4F39-3CC1-5462-0D88B07E3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7E8B0E-7580-138D-BAE3-886B3B94C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F1E46-75A7-45B4-AE47-6207398268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7976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E5E03-B161-4444-C257-4E683C49F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2B1E09-2946-B64D-0298-876A2C974B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6E16E1-B9B6-7867-516B-E0667A554F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741109-780D-3EA4-72DE-DEECB3049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1CDEF-8E61-456A-B469-D623BE363997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E47157-F19F-DD94-71C2-7BE48FAAB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B9CFE3-25F9-F228-17F3-66FA05C82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F1E46-75A7-45B4-AE47-6207398268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3176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1AA778-E712-71F2-8CB3-1D36BB8B9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F1E9E7-F79F-4C42-4ABD-DAB1D7B34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24C77-5129-398E-7125-88D4714A3B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A1CDEF-8E61-456A-B469-D623BE363997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EF0BB-F482-7185-4D47-3ED877CFD4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F3636-F2D2-4172-5DCC-93046D0FB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F1E46-75A7-45B4-AE47-6207398268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8489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a2wOjxRf_xg?si=V4EmoSm1TSppdBH6" TargetMode="External"/><Relationship Id="rId2" Type="http://schemas.openxmlformats.org/officeDocument/2006/relationships/hyperlink" Target="https://hdlbits.01xz.net/wiki/Main_Pag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ogic-fruit.com/blog/fpga/fpga-design-architecture-and-application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amd.com/en/products/software/adaptive-socs-and-fpgas/vivado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mist08.wordpress.com/2023/02/04/introduction-to-fpgas/" TargetMode="External"/><Relationship Id="rId5" Type="http://schemas.openxmlformats.org/officeDocument/2006/relationships/image" Target="../media/image2.png"/><Relationship Id="rId4" Type="http://schemas.openxmlformats.org/officeDocument/2006/relationships/hyperlink" Target="https://www.logic-fruit.com/blog/fpga/fpga-design-architecture-and-applications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a2wOjxRf_xg?si=V4EmoSm1TSppdBH6" TargetMode="External"/><Relationship Id="rId3" Type="http://schemas.openxmlformats.org/officeDocument/2006/relationships/hyperlink" Target="https://zipcpu.com/tutorial/" TargetMode="External"/><Relationship Id="rId7" Type="http://schemas.openxmlformats.org/officeDocument/2006/relationships/hyperlink" Target="https://hdlbits.01xz.net/wiki/Main_Page" TargetMode="External"/><Relationship Id="rId2" Type="http://schemas.openxmlformats.org/officeDocument/2006/relationships/hyperlink" Target="https://youtu.be/2IReMT_zjK8?si=R-gh2fII8AB4mSYK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onMmG_U4SVo?si=TNLfH7-4GXq4rBT7" TargetMode="External"/><Relationship Id="rId5" Type="http://schemas.openxmlformats.org/officeDocument/2006/relationships/hyperlink" Target="https://youtu.be/-Kdbzax9EOQ?si=2jHoar98ljK46KUA" TargetMode="External"/><Relationship Id="rId4" Type="http://schemas.openxmlformats.org/officeDocument/2006/relationships/hyperlink" Target="https://www.ni.com/en/shop/electronic-test-instrumentation/add-ons-for-electronic-test-and-instrumentation/what-is-labview-fpga-module/fpga-fundamentals.html?srsltid=AfmBOopt7RBu_IfK4Cat_f3EO7QW2qaVY-STC5xZWQ-RYegoW4oseMU_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i.com/en/shop/electronic-test-instrumentation/add-ons-for-electronic-test-and-instrumentation/what-is-labview-fpga-module/fpga-fundamentals.html?srsltid=AfmBOopt7RBu_IfK4Cat_f3EO7QW2qaVY-STC5xZWQ-RYegoW4oseMU_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amd.com/en/products/software/adaptive-socs-and-fpgas/vivado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hdlbits.01xz.net/wiki/Main_Pag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01612-A68B-3E59-CF03-141E113481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IN" sz="3600" dirty="0"/>
            </a:br>
            <a:br>
              <a:rPr lang="en-IN" sz="3200" dirty="0"/>
            </a:br>
            <a:br>
              <a:rPr lang="en-IN" sz="3600" dirty="0"/>
            </a:br>
            <a:r>
              <a:rPr lang="en-IN" sz="3100" dirty="0"/>
              <a:t>CG501-Course Project</a:t>
            </a:r>
            <a:br>
              <a:rPr lang="en-IN" sz="4800" dirty="0"/>
            </a:br>
            <a:r>
              <a:rPr lang="en-IN" sz="4800" dirty="0"/>
              <a:t>Implementation of a MLP on FPGA using Verilog</a:t>
            </a:r>
            <a:endParaRPr lang="en-IN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4A2E73-2D97-9A32-4247-9CBA583304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13704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IN" sz="2800" i="1" dirty="0"/>
              <a:t>Romit Mohane </a:t>
            </a:r>
          </a:p>
          <a:p>
            <a:pPr algn="l"/>
            <a:r>
              <a:rPr lang="en-IN" sz="2800" dirty="0"/>
              <a:t>23110279</a:t>
            </a:r>
            <a:br>
              <a:rPr lang="en-IN" sz="2800" dirty="0"/>
            </a:br>
            <a:r>
              <a:rPr lang="en-IN" sz="2800" dirty="0"/>
              <a:t>B.Tech. in AI, Class of 2023</a:t>
            </a:r>
          </a:p>
        </p:txBody>
      </p:sp>
    </p:spTree>
    <p:extLst>
      <p:ext uri="{BB962C8B-B14F-4D97-AF65-F5344CB8AC3E}">
        <p14:creationId xmlns:p14="http://schemas.microsoft.com/office/powerpoint/2010/main" val="778397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373DD-B3AC-51E9-E2D0-526BDE6FB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A0235-E621-8AF8-C510-FB2FB3B45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5608"/>
          </a:xfrm>
        </p:spPr>
        <p:txBody>
          <a:bodyPr>
            <a:normAutofit/>
          </a:bodyPr>
          <a:lstStyle/>
          <a:p>
            <a:r>
              <a:rPr lang="en-IN" i="1" dirty="0"/>
              <a:t>Implementation</a:t>
            </a:r>
            <a:endParaRPr lang="en-IN" sz="4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CA0C7F-F886-B42F-7782-2201DDE6D809}"/>
              </a:ext>
            </a:extLst>
          </p:cNvPr>
          <p:cNvSpPr txBox="1"/>
          <p:nvPr/>
        </p:nvSpPr>
        <p:spPr>
          <a:xfrm>
            <a:off x="4377264" y="5733472"/>
            <a:ext cx="3437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i="1" dirty="0"/>
              <a:t>Part of the </a:t>
            </a:r>
            <a:r>
              <a:rPr lang="en-IN" sz="1400" i="1" dirty="0" err="1"/>
              <a:t>testbench_MLP.v</a:t>
            </a:r>
            <a:r>
              <a:rPr lang="en-IN" sz="1400" i="1" dirty="0"/>
              <a:t> file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7E541C-7D6A-4144-495E-EBDB95323DA5}"/>
              </a:ext>
            </a:extLst>
          </p:cNvPr>
          <p:cNvSpPr txBox="1"/>
          <p:nvPr/>
        </p:nvSpPr>
        <p:spPr>
          <a:xfrm>
            <a:off x="1269997" y="1210734"/>
            <a:ext cx="965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Next, we write the testbench code for testing and simulating both the perceptron and the MLP as a whole.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 testbench code, we utilise the special keyword `</a:t>
            </a:r>
            <a:r>
              <a:rPr lang="en-IN" i="1" dirty="0"/>
              <a:t>$display</a:t>
            </a:r>
            <a:r>
              <a:rPr lang="en-IN" dirty="0"/>
              <a:t>` to log out the outputs from the MLP in addition to the simulated waveform.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A8B10-E6C6-F523-B901-8297A8D86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9345" y="3173301"/>
            <a:ext cx="5613304" cy="216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44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2A755-C818-08A6-9AC7-0E1057A66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F4EDD-4A6B-780E-3223-78DC50001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5608"/>
          </a:xfrm>
        </p:spPr>
        <p:txBody>
          <a:bodyPr>
            <a:normAutofit/>
          </a:bodyPr>
          <a:lstStyle/>
          <a:p>
            <a:r>
              <a:rPr lang="en-IN" sz="4000" i="1" dirty="0"/>
              <a:t>Results and Discussion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8B2ED9-D8EF-43A6-56CA-73744DA643CB}"/>
              </a:ext>
            </a:extLst>
          </p:cNvPr>
          <p:cNvSpPr txBox="1"/>
          <p:nvPr/>
        </p:nvSpPr>
        <p:spPr>
          <a:xfrm>
            <a:off x="4377263" y="5385656"/>
            <a:ext cx="3437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i="1" dirty="0"/>
              <a:t>Simulation with the test cases in </a:t>
            </a:r>
            <a:r>
              <a:rPr lang="en-IN" sz="1400" i="1" dirty="0" err="1"/>
              <a:t>testbench_MLP.v</a:t>
            </a:r>
            <a:r>
              <a:rPr lang="en-IN" sz="1400" i="1" dirty="0"/>
              <a:t>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CC4016-056F-BEE2-2088-6742DC6FA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97" y="3384485"/>
            <a:ext cx="10012172" cy="17433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410BA1-FE6E-C015-9236-51DE761B4EF0}"/>
              </a:ext>
            </a:extLst>
          </p:cNvPr>
          <p:cNvSpPr txBox="1"/>
          <p:nvPr/>
        </p:nvSpPr>
        <p:spPr>
          <a:xfrm>
            <a:off x="1269996" y="1659467"/>
            <a:ext cx="965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We get the simulated waveform for x1 and x2 as well as y values from the output of the MLP.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MLP is limited by having just integer values as the weights and biases.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810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11C6C-2DD4-BFDC-A395-5A5DECB9C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043E0-3C1C-38E7-FFB9-FEA9D6666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5608"/>
          </a:xfrm>
        </p:spPr>
        <p:txBody>
          <a:bodyPr>
            <a:normAutofit/>
          </a:bodyPr>
          <a:lstStyle/>
          <a:p>
            <a:r>
              <a:rPr lang="en-IN" sz="4000" i="1" dirty="0"/>
              <a:t>Limitations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4409CB-35B8-DCDF-6F35-2BAAE6F1FA5C}"/>
              </a:ext>
            </a:extLst>
          </p:cNvPr>
          <p:cNvSpPr txBox="1"/>
          <p:nvPr/>
        </p:nvSpPr>
        <p:spPr>
          <a:xfrm>
            <a:off x="1269996" y="1659467"/>
            <a:ext cx="965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Verilog doesn’t support floating point numbers natively.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Implementation of complex networks manually is cumbersome, and can be helped by the use of HLS (High level synthesis) tools.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waveform outputs doesn’t provide the waveforms of the intermediated inputs and outputs.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700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E8CDC-C4A2-32C2-6C59-90DCD57D3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/>
          <a:lstStyle/>
          <a:p>
            <a:r>
              <a:rPr lang="en-IN" i="1" dirty="0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947DC-F8B6-4E16-52D4-89135E84C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800" dirty="0" err="1">
                <a:hlinkClick r:id="rId2"/>
              </a:rPr>
              <a:t>HDLBits</a:t>
            </a:r>
            <a:r>
              <a:rPr lang="en-IN" sz="2800" dirty="0">
                <a:hlinkClick r:id="rId2"/>
              </a:rPr>
              <a:t> — Verilog Practice</a:t>
            </a:r>
            <a:endParaRPr lang="en-IN" sz="2800" dirty="0"/>
          </a:p>
          <a:p>
            <a:r>
              <a:rPr lang="en-GB" sz="2800" dirty="0">
                <a:hlinkClick r:id="rId3"/>
              </a:rPr>
              <a:t>Neural Networks on FPGA: Part 2: Designing a Neuron</a:t>
            </a:r>
            <a:endParaRPr lang="en-GB" sz="2800" dirty="0"/>
          </a:p>
          <a:p>
            <a:r>
              <a:rPr lang="en-GB" sz="2800" dirty="0">
                <a:hlinkClick r:id="rId4"/>
              </a:rPr>
              <a:t>FPGA Design, Architecture and Applications</a:t>
            </a:r>
            <a:endParaRPr lang="en-GB" sz="2800" dirty="0"/>
          </a:p>
          <a:p>
            <a:r>
              <a:rPr lang="en-GB" i="1" dirty="0"/>
              <a:t>No help obtained from others, only through YouTube and websites.</a:t>
            </a:r>
          </a:p>
          <a:p>
            <a:r>
              <a:rPr lang="en-GB" sz="2800" i="1" dirty="0"/>
              <a:t>No use of A</a:t>
            </a:r>
            <a:r>
              <a:rPr lang="en-GB" i="1" dirty="0"/>
              <a:t>I tools like Chat-GPT</a:t>
            </a:r>
          </a:p>
          <a:p>
            <a:r>
              <a:rPr lang="en-IN" sz="2800" i="1" dirty="0"/>
              <a:t>Amount of time invested – approximately </a:t>
            </a:r>
            <a:r>
              <a:rPr lang="en-IN" sz="2800" i="1" u="sng" dirty="0"/>
              <a:t>12 hours</a:t>
            </a:r>
          </a:p>
        </p:txBody>
      </p:sp>
    </p:spTree>
    <p:extLst>
      <p:ext uri="{BB962C8B-B14F-4D97-AF65-F5344CB8AC3E}">
        <p14:creationId xmlns:p14="http://schemas.microsoft.com/office/powerpoint/2010/main" val="1813417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69E62-6256-96EB-720F-A9885CD85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681" y="518721"/>
            <a:ext cx="10515600" cy="821991"/>
          </a:xfrm>
        </p:spPr>
        <p:txBody>
          <a:bodyPr/>
          <a:lstStyle/>
          <a:p>
            <a:r>
              <a:rPr lang="en-IN" i="1" dirty="0"/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FB0A8-4A8F-2A69-36D7-D8E484824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9352"/>
            <a:ext cx="6273800" cy="4905375"/>
          </a:xfrm>
        </p:spPr>
        <p:txBody>
          <a:bodyPr>
            <a:normAutofit/>
          </a:bodyPr>
          <a:lstStyle/>
          <a:p>
            <a:r>
              <a:rPr lang="en-IN" sz="2000" dirty="0"/>
              <a:t>To understand the working of FPGA (Field-Programmable Gate Array) boards.</a:t>
            </a:r>
          </a:p>
          <a:p>
            <a:r>
              <a:rPr lang="en-IN" sz="2000" dirty="0"/>
              <a:t>Implementing hardware circuits using a HDL (Hardware description language) such as Verilog.</a:t>
            </a:r>
          </a:p>
          <a:p>
            <a:r>
              <a:rPr lang="en-IN" sz="2000" dirty="0"/>
              <a:t>To develop a low-level understanding of Neural Networks (specifically MLP) and understand the limitations involved in running them on low-power or low-memory devices.</a:t>
            </a:r>
          </a:p>
          <a:p>
            <a:r>
              <a:rPr lang="en-IN" sz="2000" dirty="0"/>
              <a:t>Learn to simulate the implemented circuits and test them using </a:t>
            </a:r>
            <a:r>
              <a:rPr lang="en-IN" sz="2000" dirty="0">
                <a:hlinkClick r:id="rId2"/>
              </a:rPr>
              <a:t>Xilinx </a:t>
            </a:r>
            <a:r>
              <a:rPr lang="en-IN" sz="2000" dirty="0" err="1">
                <a:hlinkClick r:id="rId2"/>
              </a:rPr>
              <a:t>Vivado</a:t>
            </a:r>
            <a:r>
              <a:rPr lang="en-IN" sz="2000" dirty="0"/>
              <a:t>, which enables my future self to work on low-level projects related to AI/ML.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B9E46F-B774-D941-EC1F-33331BFBF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817" y="304522"/>
            <a:ext cx="3943502" cy="27496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F4DD4B-822D-772A-6891-1566AFB4E910}"/>
              </a:ext>
            </a:extLst>
          </p:cNvPr>
          <p:cNvSpPr txBox="1"/>
          <p:nvPr/>
        </p:nvSpPr>
        <p:spPr>
          <a:xfrm>
            <a:off x="8029159" y="2999381"/>
            <a:ext cx="217593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i="1" dirty="0"/>
              <a:t>FPGA Architecture</a:t>
            </a:r>
          </a:p>
          <a:p>
            <a:pPr algn="ctr"/>
            <a:r>
              <a:rPr lang="en-IN" sz="1000" i="1" dirty="0"/>
              <a:t>Source: </a:t>
            </a:r>
            <a:r>
              <a:rPr lang="en-GB" sz="1000" dirty="0">
                <a:hlinkClick r:id="rId4"/>
              </a:rPr>
              <a:t>FPGA Design, Architecture and Applications (Updated) [2024]</a:t>
            </a:r>
            <a:endParaRPr lang="en-IN" sz="1000" i="1" dirty="0"/>
          </a:p>
        </p:txBody>
      </p:sp>
      <p:pic>
        <p:nvPicPr>
          <p:cNvPr id="1030" name="Picture 6" descr="Introduction to FPGAs | Stephen Smith's Blog">
            <a:extLst>
              <a:ext uri="{FF2B5EF4-FFF2-40B4-BE49-F238E27FC236}">
                <a16:creationId xmlns:a16="http://schemas.microsoft.com/office/drawing/2014/main" id="{B2DB5E6E-A3B7-E71C-9373-F61505169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084" y="3803818"/>
            <a:ext cx="2992967" cy="201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CD9078-C8DC-406C-12FD-F683C3446F38}"/>
              </a:ext>
            </a:extLst>
          </p:cNvPr>
          <p:cNvSpPr txBox="1"/>
          <p:nvPr/>
        </p:nvSpPr>
        <p:spPr>
          <a:xfrm>
            <a:off x="8111066" y="5819032"/>
            <a:ext cx="217593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i="1" dirty="0"/>
              <a:t>A FPGA board</a:t>
            </a:r>
          </a:p>
          <a:p>
            <a:pPr algn="ctr"/>
            <a:r>
              <a:rPr lang="en-IN" sz="1000" i="1" dirty="0"/>
              <a:t>Source: </a:t>
            </a:r>
            <a:r>
              <a:rPr lang="en-GB" sz="1000" dirty="0">
                <a:hlinkClick r:id="rId6"/>
              </a:rPr>
              <a:t>Introduction to FPGAs | Stephen Smith's Blog</a:t>
            </a:r>
            <a:endParaRPr lang="en-IN" sz="1000" i="1" dirty="0"/>
          </a:p>
        </p:txBody>
      </p:sp>
    </p:spTree>
    <p:extLst>
      <p:ext uri="{BB962C8B-B14F-4D97-AF65-F5344CB8AC3E}">
        <p14:creationId xmlns:p14="http://schemas.microsoft.com/office/powerpoint/2010/main" val="838160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9E15C-A884-F1B2-29BF-BBBE33511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/>
          <a:lstStyle/>
          <a:p>
            <a:r>
              <a:rPr lang="en-IN" i="1" dirty="0"/>
              <a:t>Resources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90695-BF74-3F80-EAB2-01E8541C8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3486"/>
            <a:ext cx="10515600" cy="5021931"/>
          </a:xfrm>
        </p:spPr>
        <p:txBody>
          <a:bodyPr>
            <a:normAutofit/>
          </a:bodyPr>
          <a:lstStyle/>
          <a:p>
            <a:r>
              <a:rPr lang="en-IN" sz="2400" dirty="0">
                <a:hlinkClick r:id="rId2"/>
              </a:rPr>
              <a:t>Video - The best way to start learning Verilog</a:t>
            </a:r>
            <a:endParaRPr lang="en-IN" sz="2400" dirty="0"/>
          </a:p>
          <a:p>
            <a:r>
              <a:rPr lang="en-IN" sz="2400" dirty="0">
                <a:hlinkClick r:id="rId3"/>
              </a:rPr>
              <a:t>Verilog, Formal Verification and </a:t>
            </a:r>
            <a:r>
              <a:rPr lang="en-IN" sz="2400" dirty="0" err="1">
                <a:hlinkClick r:id="rId3"/>
              </a:rPr>
              <a:t>Verilator</a:t>
            </a:r>
            <a:r>
              <a:rPr lang="en-IN" sz="2400" dirty="0">
                <a:hlinkClick r:id="rId3"/>
              </a:rPr>
              <a:t> Beginner's Tutorial</a:t>
            </a:r>
            <a:endParaRPr lang="en-IN" sz="2400" dirty="0"/>
          </a:p>
          <a:p>
            <a:r>
              <a:rPr lang="en-IN" sz="2400" dirty="0">
                <a:hlinkClick r:id="rId4"/>
              </a:rPr>
              <a:t>FPGA Fundamentals: Basics of Field-Programmable Gate Arrays</a:t>
            </a:r>
            <a:endParaRPr lang="en-IN" sz="2400" dirty="0"/>
          </a:p>
          <a:p>
            <a:r>
              <a:rPr lang="en-IN" sz="2400" dirty="0">
                <a:hlinkClick r:id="rId5"/>
              </a:rPr>
              <a:t>Video - </a:t>
            </a:r>
            <a:r>
              <a:rPr lang="en-IN" sz="2400" dirty="0" err="1">
                <a:hlinkClick r:id="rId5"/>
              </a:rPr>
              <a:t>Vivado</a:t>
            </a:r>
            <a:r>
              <a:rPr lang="en-IN" sz="2400" dirty="0">
                <a:hlinkClick r:id="rId5"/>
              </a:rPr>
              <a:t> Simulator and Test Bench in Verilog | Xilinx FPGA Programming Tutorials</a:t>
            </a:r>
            <a:endParaRPr lang="en-IN" sz="2400" dirty="0"/>
          </a:p>
          <a:p>
            <a:r>
              <a:rPr lang="en-IN" sz="2400" dirty="0">
                <a:hlinkClick r:id="rId6"/>
              </a:rPr>
              <a:t>Video - How to use </a:t>
            </a:r>
            <a:r>
              <a:rPr lang="en-IN" sz="2400" dirty="0" err="1">
                <a:hlinkClick r:id="rId6"/>
              </a:rPr>
              <a:t>vivado</a:t>
            </a:r>
            <a:r>
              <a:rPr lang="en-IN" sz="2400" dirty="0">
                <a:hlinkClick r:id="rId6"/>
              </a:rPr>
              <a:t> for Beginners | Verilog code | Testbench | Schematic View</a:t>
            </a:r>
            <a:endParaRPr lang="en-IN" sz="2400" dirty="0"/>
          </a:p>
          <a:p>
            <a:r>
              <a:rPr lang="en-IN" sz="2400" dirty="0" err="1">
                <a:hlinkClick r:id="rId7"/>
              </a:rPr>
              <a:t>HDLBits</a:t>
            </a:r>
            <a:r>
              <a:rPr lang="en-IN" sz="2400" dirty="0">
                <a:hlinkClick r:id="rId7"/>
              </a:rPr>
              <a:t> — Verilog Practice</a:t>
            </a:r>
            <a:endParaRPr lang="en-IN" sz="2400" dirty="0"/>
          </a:p>
          <a:p>
            <a:r>
              <a:rPr lang="en-GB" sz="2400" dirty="0">
                <a:hlinkClick r:id="rId8"/>
              </a:rPr>
              <a:t>Neural Networks on FPGA: Part 2: Designing a Neuron</a:t>
            </a:r>
            <a:endParaRPr lang="en-IN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CF607-A746-4CB5-CAFA-C9088F03BBE1}"/>
              </a:ext>
            </a:extLst>
          </p:cNvPr>
          <p:cNvSpPr txBox="1"/>
          <p:nvPr/>
        </p:nvSpPr>
        <p:spPr>
          <a:xfrm>
            <a:off x="838200" y="1155032"/>
            <a:ext cx="8546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I used various tutorial websites, YouTube videos and other web resources to learn everything necessary to build this project</a:t>
            </a:r>
          </a:p>
        </p:txBody>
      </p:sp>
    </p:spTree>
    <p:extLst>
      <p:ext uri="{BB962C8B-B14F-4D97-AF65-F5344CB8AC3E}">
        <p14:creationId xmlns:p14="http://schemas.microsoft.com/office/powerpoint/2010/main" val="3439789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ADF7C-7CCB-F766-2B36-BE1AE7F1E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IN" i="1" dirty="0"/>
              <a:t>Main Idea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8CD52-5C35-409A-EBA1-D89CC9451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690" y="1766359"/>
            <a:ext cx="6426200" cy="4490508"/>
          </a:xfrm>
        </p:spPr>
        <p:txBody>
          <a:bodyPr>
            <a:normAutofit/>
          </a:bodyPr>
          <a:lstStyle/>
          <a:p>
            <a:r>
              <a:rPr lang="en-IN" sz="2000" dirty="0"/>
              <a:t>Main idea of the project was to implement a Single perceptron, as well as a MLP with 1 hidden layer using Verilog, which is a Hardware description language used to synthesize gate level circuits on FPGA boards.</a:t>
            </a:r>
          </a:p>
          <a:p>
            <a:r>
              <a:rPr lang="en-IN" sz="2000" dirty="0"/>
              <a:t>Since I did not know Verilog or the design tools used to simulate the circuits, learning them and writing a working simulation was one of the main goals.</a:t>
            </a:r>
          </a:p>
          <a:p>
            <a:r>
              <a:rPr lang="en-IN" sz="2000" dirty="0"/>
              <a:t>The project also focused on understanding the composition and working of a MLP, which is composed of 2 </a:t>
            </a:r>
            <a:r>
              <a:rPr lang="en-IN" sz="2000" dirty="0" err="1"/>
              <a:t>perceptrons</a:t>
            </a:r>
            <a:r>
              <a:rPr lang="en-IN" sz="2000" dirty="0"/>
              <a:t> in the hidden layer and 1 perceptron connected to them as the output. I tested the perceptron as well as the MLP by writing testbench code and simulated it using </a:t>
            </a:r>
            <a:r>
              <a:rPr lang="en-IN" sz="2000" dirty="0" err="1"/>
              <a:t>Vivado</a:t>
            </a:r>
            <a:r>
              <a:rPr lang="en-IN" sz="2000" dirty="0"/>
              <a:t>.</a:t>
            </a:r>
          </a:p>
        </p:txBody>
      </p:sp>
      <p:pic>
        <p:nvPicPr>
          <p:cNvPr id="2050" name="Picture 2" descr="(a) Two layers perceptron, able to solve the Xor problem, implementing a boundary as shown in (b) ">
            <a:extLst>
              <a:ext uri="{FF2B5EF4-FFF2-40B4-BE49-F238E27FC236}">
                <a16:creationId xmlns:a16="http://schemas.microsoft.com/office/drawing/2014/main" id="{E0D73CB6-03D0-BBC7-6F7F-81C22DBEE8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2" r="405" b="70741"/>
          <a:stretch/>
        </p:blipFill>
        <p:spPr bwMode="auto">
          <a:xfrm>
            <a:off x="7417066" y="1219200"/>
            <a:ext cx="4041244" cy="20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365A07-BCF3-DDF3-20C4-81E670D7A07E}"/>
              </a:ext>
            </a:extLst>
          </p:cNvPr>
          <p:cNvSpPr txBox="1"/>
          <p:nvPr/>
        </p:nvSpPr>
        <p:spPr>
          <a:xfrm>
            <a:off x="8349721" y="3080872"/>
            <a:ext cx="2175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i="1" dirty="0"/>
              <a:t>Architecture of the MLP</a:t>
            </a:r>
          </a:p>
        </p:txBody>
      </p:sp>
      <p:pic>
        <p:nvPicPr>
          <p:cNvPr id="2052" name="Picture 4" descr="EF-VIVADO-ENTER-NL AMD, Vivado ML ...">
            <a:extLst>
              <a:ext uri="{FF2B5EF4-FFF2-40B4-BE49-F238E27FC236}">
                <a16:creationId xmlns:a16="http://schemas.microsoft.com/office/drawing/2014/main" id="{53C2316B-4EDF-CFDB-8861-D2640A23A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063" y="4011613"/>
            <a:ext cx="314325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A06215-AE2B-E959-461C-D53A69E2EB1D}"/>
              </a:ext>
            </a:extLst>
          </p:cNvPr>
          <p:cNvSpPr txBox="1"/>
          <p:nvPr/>
        </p:nvSpPr>
        <p:spPr>
          <a:xfrm>
            <a:off x="8221133" y="5459413"/>
            <a:ext cx="21251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i="1" dirty="0" err="1"/>
              <a:t>Vivado</a:t>
            </a:r>
            <a:r>
              <a:rPr lang="en-GB" sz="1100" i="1" dirty="0"/>
              <a:t> Design Suite is a software suite for synthesis and analysis of hardware description language (HDL)</a:t>
            </a:r>
            <a:endParaRPr lang="en-IN" sz="1100" i="1" dirty="0"/>
          </a:p>
        </p:txBody>
      </p:sp>
    </p:spTree>
    <p:extLst>
      <p:ext uri="{BB962C8B-B14F-4D97-AF65-F5344CB8AC3E}">
        <p14:creationId xmlns:p14="http://schemas.microsoft.com/office/powerpoint/2010/main" val="384090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D0573-A97E-73D1-31CD-703851286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5608"/>
          </a:xfrm>
        </p:spPr>
        <p:txBody>
          <a:bodyPr>
            <a:normAutofit/>
          </a:bodyPr>
          <a:lstStyle/>
          <a:p>
            <a:r>
              <a:rPr lang="en-IN" i="1" dirty="0"/>
              <a:t>Background</a:t>
            </a:r>
            <a:endParaRPr lang="en-IN" sz="40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AC14A-7DDE-24E8-6DD9-CEC573DAD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0735"/>
            <a:ext cx="5842000" cy="5096669"/>
          </a:xfrm>
        </p:spPr>
        <p:txBody>
          <a:bodyPr>
            <a:normAutofit/>
          </a:bodyPr>
          <a:lstStyle/>
          <a:p>
            <a:r>
              <a:rPr lang="en-GB" sz="2000" dirty="0"/>
              <a:t>Field-Programmable­ Gate Arrays (FPGAs) are reprogrammable and flexible logic devices which allows designers to make custom digital circuits using Hardware­ Description Languages (HDLs) like VHDL or Ve­rilog. The circuits are composed of the onboard I/O blocks, Logic blocks and Memory.</a:t>
            </a:r>
          </a:p>
          <a:p>
            <a:r>
              <a:rPr lang="en-GB" sz="2000" dirty="0"/>
              <a:t>The implementation of </a:t>
            </a:r>
            <a:r>
              <a:rPr lang="en-GB" sz="2000" dirty="0" err="1"/>
              <a:t>TinyML</a:t>
            </a:r>
            <a:r>
              <a:rPr lang="en-GB" sz="2000" dirty="0"/>
              <a:t> models on low-power edge or IoT devices is a field of rapid progress and active research, and FPGA programming is a gateway into it. The benefits of running ML models on FPGA include:</a:t>
            </a:r>
            <a:endParaRPr lang="en-IN" sz="2000" dirty="0"/>
          </a:p>
          <a:p>
            <a:pPr lvl="1"/>
            <a:r>
              <a:rPr lang="en-IN" sz="1600" dirty="0"/>
              <a:t>Low latency</a:t>
            </a:r>
          </a:p>
          <a:p>
            <a:pPr lvl="1"/>
            <a:r>
              <a:rPr lang="en-IN" sz="1600" dirty="0"/>
              <a:t>Reprogrammable</a:t>
            </a:r>
          </a:p>
          <a:p>
            <a:pPr lvl="1"/>
            <a:r>
              <a:rPr lang="en-IN" sz="1600" dirty="0"/>
              <a:t>Integration with IoT devices like microcontrollers</a:t>
            </a:r>
            <a:endParaRPr lang="en-GB" sz="16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B3C25D4-37A1-731D-C10D-C156A9E72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896" y="1916308"/>
            <a:ext cx="4912601" cy="250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A4367B-1B0D-570D-6F7D-182C83E501A4}"/>
              </a:ext>
            </a:extLst>
          </p:cNvPr>
          <p:cNvSpPr txBox="1"/>
          <p:nvPr/>
        </p:nvSpPr>
        <p:spPr>
          <a:xfrm>
            <a:off x="7919681" y="4419599"/>
            <a:ext cx="282786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i="1" dirty="0"/>
              <a:t>The Different Parts of an FPGA</a:t>
            </a:r>
          </a:p>
          <a:p>
            <a:pPr algn="ctr"/>
            <a:r>
              <a:rPr lang="en-GB" sz="1100" i="1" dirty="0"/>
              <a:t>Source: </a:t>
            </a:r>
            <a:r>
              <a:rPr lang="en-GB" sz="1100" dirty="0">
                <a:hlinkClick r:id="rId3"/>
              </a:rPr>
              <a:t>FPGA Fundamentals: Basics of Field-Programmable Gate Arrays - NI</a:t>
            </a:r>
            <a:endParaRPr lang="en-IN" sz="1100" i="1" dirty="0"/>
          </a:p>
        </p:txBody>
      </p:sp>
    </p:spTree>
    <p:extLst>
      <p:ext uri="{BB962C8B-B14F-4D97-AF65-F5344CB8AC3E}">
        <p14:creationId xmlns:p14="http://schemas.microsoft.com/office/powerpoint/2010/main" val="3311181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A980B-C614-8604-AA43-EAD6EB112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C4128-2FD1-CE19-9607-1C23FDEFA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5608"/>
          </a:xfrm>
        </p:spPr>
        <p:txBody>
          <a:bodyPr>
            <a:normAutofit/>
          </a:bodyPr>
          <a:lstStyle/>
          <a:p>
            <a:r>
              <a:rPr lang="en-IN" i="1" dirty="0"/>
              <a:t>Implementation</a:t>
            </a:r>
            <a:endParaRPr lang="en-IN" sz="40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868FF-8B8D-040D-E72C-1F2663541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4334" y="1181030"/>
            <a:ext cx="8263465" cy="1388532"/>
          </a:xfrm>
        </p:spPr>
        <p:txBody>
          <a:bodyPr>
            <a:normAutofit/>
          </a:bodyPr>
          <a:lstStyle/>
          <a:p>
            <a:r>
              <a:rPr lang="en-GB" sz="1800" dirty="0"/>
              <a:t>First, we setup </a:t>
            </a:r>
            <a:r>
              <a:rPr lang="en-IN" sz="1800" dirty="0">
                <a:hlinkClick r:id="rId2"/>
              </a:rPr>
              <a:t>Xilinx </a:t>
            </a:r>
            <a:r>
              <a:rPr lang="en-IN" sz="1800" dirty="0" err="1">
                <a:hlinkClick r:id="rId2"/>
              </a:rPr>
              <a:t>Vivado</a:t>
            </a:r>
            <a:r>
              <a:rPr lang="en-GB" sz="1800" dirty="0"/>
              <a:t>, which is a software for synthesis and analysis of HDLs like Verilog.  After installing and obtaining the licences for the same, we setup a project with 2 design sources, </a:t>
            </a:r>
            <a:r>
              <a:rPr lang="en-GB" sz="1800" i="1" dirty="0" err="1"/>
              <a:t>MLP.v</a:t>
            </a:r>
            <a:r>
              <a:rPr lang="en-GB" sz="1800" i="1" dirty="0"/>
              <a:t> </a:t>
            </a:r>
            <a:r>
              <a:rPr lang="en-GB" sz="1800" dirty="0"/>
              <a:t>and </a:t>
            </a:r>
            <a:r>
              <a:rPr lang="en-GB" sz="1800" i="1" dirty="0" err="1"/>
              <a:t>perceptron.v</a:t>
            </a:r>
            <a:r>
              <a:rPr lang="en-GB" sz="1800" i="1" dirty="0"/>
              <a:t> </a:t>
            </a:r>
            <a:r>
              <a:rPr lang="en-GB" sz="1800" dirty="0"/>
              <a:t>which contains the Verilog code for the synthesis of these circuits.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F2C4B2-2A08-EE06-1181-D73892099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68" y="2569562"/>
            <a:ext cx="5782732" cy="32514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190558-1D9B-1681-1FBF-FB6C1396450C}"/>
              </a:ext>
            </a:extLst>
          </p:cNvPr>
          <p:cNvSpPr txBox="1"/>
          <p:nvPr/>
        </p:nvSpPr>
        <p:spPr>
          <a:xfrm>
            <a:off x="1485900" y="5821028"/>
            <a:ext cx="3437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i="1" dirty="0"/>
              <a:t>Project view of Xilinx </a:t>
            </a:r>
            <a:r>
              <a:rPr lang="en-IN" sz="1400" i="1" dirty="0" err="1"/>
              <a:t>Vivado</a:t>
            </a:r>
            <a:endParaRPr lang="en-IN" sz="1400" i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1BAA11-D0CA-2A65-ECBC-F34DD2013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385466"/>
            <a:ext cx="5915177" cy="11541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22C0C2-F73E-949D-6F63-692F0C9FE3FA}"/>
              </a:ext>
            </a:extLst>
          </p:cNvPr>
          <p:cNvSpPr txBox="1"/>
          <p:nvPr/>
        </p:nvSpPr>
        <p:spPr>
          <a:xfrm>
            <a:off x="7670800" y="4715933"/>
            <a:ext cx="303106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Simulation view of Xilinx </a:t>
            </a:r>
            <a:r>
              <a:rPr kumimoji="0" lang="en-IN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Vivado</a:t>
            </a:r>
            <a:r>
              <a:rPr kumimoji="0" lang="en-IN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showing the waveforms of </a:t>
            </a:r>
            <a:r>
              <a:rPr lang="en-IN" sz="1400" i="1" dirty="0">
                <a:solidFill>
                  <a:prstClr val="black"/>
                </a:solidFill>
                <a:latin typeface="Calibri" panose="020F0502020204030204"/>
              </a:rPr>
              <a:t>the signal passing through </a:t>
            </a:r>
            <a:r>
              <a:rPr kumimoji="0" lang="en-IN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different wires and registers at specific times.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3175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3E335-3057-233D-47FA-C23C722C9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F6D4A-A798-3534-C519-B429F6B59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5608"/>
          </a:xfrm>
        </p:spPr>
        <p:txBody>
          <a:bodyPr>
            <a:normAutofit/>
          </a:bodyPr>
          <a:lstStyle/>
          <a:p>
            <a:r>
              <a:rPr lang="en-IN" i="1" dirty="0"/>
              <a:t>Implementation</a:t>
            </a:r>
            <a:endParaRPr lang="en-IN" sz="4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A69A-C851-2637-25BE-24CA6B01774C}"/>
              </a:ext>
            </a:extLst>
          </p:cNvPr>
          <p:cNvSpPr txBox="1"/>
          <p:nvPr/>
        </p:nvSpPr>
        <p:spPr>
          <a:xfrm>
            <a:off x="4377264" y="5733472"/>
            <a:ext cx="3437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i="1" dirty="0"/>
              <a:t>Stats of the practice problems I completed to learn Verilog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1A0B54-D774-514A-86C5-55CA81E68E91}"/>
              </a:ext>
            </a:extLst>
          </p:cNvPr>
          <p:cNvSpPr txBox="1"/>
          <p:nvPr/>
        </p:nvSpPr>
        <p:spPr>
          <a:xfrm>
            <a:off x="2582332" y="1288727"/>
            <a:ext cx="70273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Now, to learn Verilog, I utilised various videos and the website </a:t>
            </a:r>
            <a:r>
              <a:rPr lang="en-IN" dirty="0" err="1">
                <a:hlinkClick r:id="rId2"/>
              </a:rPr>
              <a:t>HDLBits</a:t>
            </a:r>
            <a:r>
              <a:rPr lang="en-IN" dirty="0"/>
              <a:t> which covered the various elements of Verilog and had various practice problems as well.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D3DF82-0747-954E-E0F6-CBD95B08C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321" y="2489056"/>
            <a:ext cx="4613354" cy="32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12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A0D99-0D2A-C5F9-F859-CB438AE2D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1D81F-28F7-C7A8-37AD-A27A8BDAA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5608"/>
          </a:xfrm>
        </p:spPr>
        <p:txBody>
          <a:bodyPr>
            <a:normAutofit/>
          </a:bodyPr>
          <a:lstStyle/>
          <a:p>
            <a:r>
              <a:rPr lang="en-IN" i="1" dirty="0"/>
              <a:t>Implementation</a:t>
            </a:r>
            <a:endParaRPr lang="en-IN" sz="4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5D458-BE90-FFAF-DE62-50A1672721E0}"/>
              </a:ext>
            </a:extLst>
          </p:cNvPr>
          <p:cNvSpPr txBox="1"/>
          <p:nvPr/>
        </p:nvSpPr>
        <p:spPr>
          <a:xfrm>
            <a:off x="4377264" y="5733472"/>
            <a:ext cx="3437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i="1" dirty="0"/>
              <a:t>Part of the </a:t>
            </a:r>
            <a:r>
              <a:rPr lang="en-IN" sz="1400" i="1" dirty="0" err="1"/>
              <a:t>perceptron.v</a:t>
            </a:r>
            <a:r>
              <a:rPr lang="en-IN" sz="1400" i="1" dirty="0"/>
              <a:t> file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7D9DA4-10FF-C0EA-D6BB-6E5F687CE011}"/>
              </a:ext>
            </a:extLst>
          </p:cNvPr>
          <p:cNvSpPr txBox="1"/>
          <p:nvPr/>
        </p:nvSpPr>
        <p:spPr>
          <a:xfrm>
            <a:off x="1269997" y="1210734"/>
            <a:ext cx="965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Coming to the implementation of the perceptron’s code, we defined all the inputs and outputs of the perceptron.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logic inside a perceptron is implemented using `</a:t>
            </a:r>
            <a:r>
              <a:rPr lang="en-IN" i="1" dirty="0"/>
              <a:t>always</a:t>
            </a:r>
            <a:r>
              <a:rPr lang="en-IN" dirty="0"/>
              <a:t>` block, which is one of the </a:t>
            </a:r>
            <a:r>
              <a:rPr lang="en-IN" i="1" dirty="0"/>
              <a:t>Procedures </a:t>
            </a:r>
            <a:r>
              <a:rPr lang="en-IN" dirty="0"/>
              <a:t>provided in Verilog. It allows for a richer set of statements and a similar syntax to programming languages such as C.</a:t>
            </a:r>
            <a:endParaRPr lang="en-IN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6FAFD-B81B-1307-8B6B-24E407723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48" y="3070525"/>
            <a:ext cx="5613304" cy="257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D6F20-70B2-2D80-96BE-96F3F75EC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38595-F7DB-49B2-7E3C-6004A8424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5608"/>
          </a:xfrm>
        </p:spPr>
        <p:txBody>
          <a:bodyPr>
            <a:normAutofit/>
          </a:bodyPr>
          <a:lstStyle/>
          <a:p>
            <a:r>
              <a:rPr lang="en-IN" i="1" dirty="0"/>
              <a:t>Implementation</a:t>
            </a:r>
            <a:endParaRPr lang="en-IN" sz="4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7556DC-C956-0D6D-DF3E-8426E1A470CD}"/>
              </a:ext>
            </a:extLst>
          </p:cNvPr>
          <p:cNvSpPr txBox="1"/>
          <p:nvPr/>
        </p:nvSpPr>
        <p:spPr>
          <a:xfrm>
            <a:off x="4377264" y="5733472"/>
            <a:ext cx="3437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i="1" dirty="0"/>
              <a:t>Part of the </a:t>
            </a:r>
            <a:r>
              <a:rPr lang="en-IN" sz="1400" i="1" dirty="0" err="1"/>
              <a:t>MLP.v</a:t>
            </a:r>
            <a:r>
              <a:rPr lang="en-IN" sz="1400" i="1" dirty="0"/>
              <a:t> file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85AB32-40BB-B36D-1DBD-E39F67FB5A92}"/>
              </a:ext>
            </a:extLst>
          </p:cNvPr>
          <p:cNvSpPr txBox="1"/>
          <p:nvPr/>
        </p:nvSpPr>
        <p:spPr>
          <a:xfrm>
            <a:off x="1269997" y="1210734"/>
            <a:ext cx="965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implementation of the MLP mainly consists of the initialization of the 3 </a:t>
            </a:r>
            <a:r>
              <a:rPr lang="en-IN" dirty="0" err="1"/>
              <a:t>perceptrons</a:t>
            </a:r>
            <a:r>
              <a:rPr lang="en-IN" dirty="0"/>
              <a:t> and connecting their inputs and outputs appropriately to form the desired MLP.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 Verilog, the connections are done through `</a:t>
            </a:r>
            <a:r>
              <a:rPr lang="en-IN" i="1" dirty="0"/>
              <a:t>wires</a:t>
            </a:r>
            <a:r>
              <a:rPr lang="en-IN" dirty="0"/>
              <a:t>` which are </a:t>
            </a:r>
            <a:r>
              <a:rPr lang="en-IN" b="1" dirty="0"/>
              <a:t>directional</a:t>
            </a:r>
            <a:r>
              <a:rPr lang="en-IN" dirty="0"/>
              <a:t> in nature and allow for information to flow from one </a:t>
            </a:r>
            <a:r>
              <a:rPr lang="en-IN" i="1" dirty="0"/>
              <a:t>source </a:t>
            </a:r>
            <a:r>
              <a:rPr lang="en-IN" dirty="0"/>
              <a:t>to one or more than one </a:t>
            </a:r>
            <a:r>
              <a:rPr lang="en-IN" i="1" dirty="0"/>
              <a:t>sinks</a:t>
            </a:r>
            <a:r>
              <a:rPr lang="en-IN" dirty="0"/>
              <a:t>.</a:t>
            </a:r>
            <a:endParaRPr lang="en-IN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DA4F7C-67BF-0501-E832-3A9401AF2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6236" y="2846343"/>
            <a:ext cx="5319522" cy="281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066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974</Words>
  <Application>Microsoft Office PowerPoint</Application>
  <PresentationFormat>Widescreen</PresentationFormat>
  <Paragraphs>69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   CG501-Course Project Implementation of a MLP on FPGA using Verilog</vt:lpstr>
      <vt:lpstr>Learning Outcomes</vt:lpstr>
      <vt:lpstr>Resources Used</vt:lpstr>
      <vt:lpstr>Main Idea of the Project</vt:lpstr>
      <vt:lpstr>Background</vt:lpstr>
      <vt:lpstr>Implementation</vt:lpstr>
      <vt:lpstr>Implementation</vt:lpstr>
      <vt:lpstr>Implementation</vt:lpstr>
      <vt:lpstr>Implementation</vt:lpstr>
      <vt:lpstr>Implementation</vt:lpstr>
      <vt:lpstr>Results and Discussion</vt:lpstr>
      <vt:lpstr>Limitations</vt:lpstr>
      <vt:lpstr>Bibliography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Romit Devendra Mohane</dc:creator>
  <cp:lastModifiedBy>Romit Devendra Mohane</cp:lastModifiedBy>
  <cp:revision>5</cp:revision>
  <dcterms:created xsi:type="dcterms:W3CDTF">2024-11-27T09:48:50Z</dcterms:created>
  <dcterms:modified xsi:type="dcterms:W3CDTF">2024-11-27T15:21:58Z</dcterms:modified>
</cp:coreProperties>
</file>